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67" r:id="rId2"/>
    <p:sldId id="368" r:id="rId3"/>
    <p:sldId id="369" r:id="rId4"/>
    <p:sldId id="370" r:id="rId5"/>
    <p:sldId id="371" r:id="rId6"/>
    <p:sldId id="372" r:id="rId7"/>
    <p:sldId id="373" r:id="rId8"/>
    <p:sldId id="374" r:id="rId9"/>
    <p:sldId id="375" r:id="rId10"/>
    <p:sldId id="376" r:id="rId11"/>
    <p:sldId id="377" r:id="rId12"/>
    <p:sldId id="378" r:id="rId13"/>
    <p:sldId id="379" r:id="rId14"/>
    <p:sldId id="380" r:id="rId15"/>
    <p:sldId id="381" r:id="rId16"/>
    <p:sldId id="382" r:id="rId17"/>
    <p:sldId id="383" r:id="rId18"/>
    <p:sldId id="384" r:id="rId19"/>
    <p:sldId id="385" r:id="rId20"/>
    <p:sldId id="38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F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879FEE-F1E8-444E-B0A2-B1F0BFF00614}" v="3" dt="2022-05-26T08:47:39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A612084C-5519-B046-8F37-E31EBE81D15D}"/>
              </a:ext>
            </a:extLst>
          </p:cNvPr>
          <p:cNvSpPr txBox="1">
            <a:spLocks/>
          </p:cNvSpPr>
          <p:nvPr userDrawn="1"/>
        </p:nvSpPr>
        <p:spPr>
          <a:xfrm>
            <a:off x="301881" y="6301045"/>
            <a:ext cx="5522976" cy="4096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pPr defTabSz="1219170"/>
            <a:r>
              <a:rPr lang="en-US" sz="2133" b="1" i="0" kern="0" dirty="0">
                <a:latin typeface="IBM Plex Sans" panose="020B0503050203000203" pitchFamily="34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95258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65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25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882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7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02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236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43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00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85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62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476C6-1263-F248-84DC-A8F704C55E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1" y="6257544"/>
            <a:ext cx="2334649" cy="2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923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775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400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307546" y="1701801"/>
            <a:ext cx="5480909" cy="443813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D8762821-155E-254E-9CDA-B34232786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0800" y="1701801"/>
            <a:ext cx="5480909" cy="443813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9812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654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2555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267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8100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81611"/>
            <a:ext cx="2450592" cy="4312788"/>
          </a:xfrm>
        </p:spPr>
        <p:txBody>
          <a:bodyPr/>
          <a:lstStyle>
            <a:lvl1pPr>
              <a:spcBef>
                <a:spcPts val="400"/>
              </a:spcBef>
              <a:defRPr sz="1333"/>
            </a:lvl1pPr>
            <a:lvl2pPr>
              <a:spcBef>
                <a:spcPts val="400"/>
              </a:spcBef>
              <a:defRPr sz="1333"/>
            </a:lvl2pPr>
            <a:lvl3pPr>
              <a:spcBef>
                <a:spcPts val="400"/>
              </a:spcBef>
              <a:defRPr sz="1333"/>
            </a:lvl3pPr>
            <a:lvl4pPr>
              <a:spcBef>
                <a:spcPts val="400"/>
              </a:spcBef>
              <a:defRPr sz="1333"/>
            </a:lvl4pPr>
            <a:lvl5pPr>
              <a:spcBef>
                <a:spcPts val="400"/>
              </a:spcBef>
              <a:defRPr sz="1333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473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81611"/>
            <a:ext cx="2450592" cy="4312788"/>
          </a:xfrm>
        </p:spPr>
        <p:txBody>
          <a:bodyPr/>
          <a:lstStyle>
            <a:lvl1pPr>
              <a:spcBef>
                <a:spcPts val="400"/>
              </a:spcBef>
              <a:defRPr sz="1333"/>
            </a:lvl1pPr>
            <a:lvl2pPr>
              <a:spcBef>
                <a:spcPts val="400"/>
              </a:spcBef>
              <a:defRPr sz="1333"/>
            </a:lvl2pPr>
            <a:lvl3pPr>
              <a:spcBef>
                <a:spcPts val="400"/>
              </a:spcBef>
              <a:defRPr sz="1333"/>
            </a:lvl3pPr>
            <a:lvl4pPr>
              <a:spcBef>
                <a:spcPts val="400"/>
              </a:spcBef>
              <a:defRPr sz="1333"/>
            </a:lvl4pPr>
            <a:lvl5pPr>
              <a:spcBef>
                <a:spcPts val="400"/>
              </a:spcBef>
              <a:defRPr sz="1333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86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93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076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886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4917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997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160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098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254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64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68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239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Research / Doc ID / Month XX, 2020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37131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IBM Plex Sans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IBM Plex Sans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IBM Plex Sans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7" y="268224"/>
            <a:ext cx="6097807" cy="3389376"/>
          </a:xfrm>
        </p:spPr>
        <p:txBody>
          <a:bodyPr/>
          <a:lstStyle/>
          <a:p>
            <a:r>
              <a:rPr lang="en-US" sz="6400" dirty="0">
                <a:latin typeface="IBM Plex Sans"/>
              </a:rPr>
              <a:t>IBM Research - India</a:t>
            </a:r>
            <a:endParaRPr lang="en-US" sz="2133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0F0A6-BEE1-5967-9EEA-BD7A4B534B7D}"/>
              </a:ext>
            </a:extLst>
          </p:cNvPr>
          <p:cNvSpPr txBox="1"/>
          <p:nvPr/>
        </p:nvSpPr>
        <p:spPr>
          <a:xfrm>
            <a:off x="2588188" y="2965102"/>
            <a:ext cx="755729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Statistics and Machine Learning</a:t>
            </a:r>
          </a:p>
          <a:p>
            <a:endParaRPr lang="en-US" sz="28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Suranjana </a:t>
            </a:r>
            <a:r>
              <a:rPr lang="en-US" sz="24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Samanta</a:t>
            </a:r>
            <a:endParaRPr lang="en-US" sz="2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suransam@in.ibm.com</a:t>
            </a:r>
            <a:endParaRPr lang="en-US" sz="28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51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A0C816D-78E3-82AC-0D20-F03D5A66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073"/>
            <a:ext cx="10515600" cy="1325563"/>
          </a:xfrm>
        </p:spPr>
        <p:txBody>
          <a:bodyPr/>
          <a:lstStyle/>
          <a:p>
            <a:r>
              <a:rPr lang="en-US" dirty="0"/>
              <a:t>Random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B6D06-E929-F380-3096-94EE8630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891" y="1127342"/>
            <a:ext cx="5792304" cy="4603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162082-35D2-B158-6B4F-6A6AFB539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890" y="5731345"/>
            <a:ext cx="5792305" cy="8259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04BC6-7D8D-4DD0-C267-AC3F5477D533}"/>
                  </a:ext>
                </a:extLst>
              </p:cNvPr>
              <p:cNvSpPr txBox="1"/>
              <p:nvPr/>
            </p:nvSpPr>
            <p:spPr>
              <a:xfrm>
                <a:off x="657318" y="1469978"/>
                <a:ext cx="5101225" cy="4097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The discrete case: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	Sum over all values of A is 1</a:t>
                </a:r>
              </a:p>
              <a:p>
                <a:pPr algn="l"/>
                <a:endParaRPr lang="en-US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algn="l"/>
                <a:endParaRPr lang="en-US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algn="l"/>
                <a:endParaRPr lang="en-US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algn="l"/>
                <a:endParaRPr lang="en-US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The continuous case: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	infinitely many values for A and the integral is 1</a:t>
                </a:r>
              </a:p>
              <a:p>
                <a:pPr algn="l"/>
                <a:endParaRPr lang="en-US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algn="l"/>
                <a:endParaRPr lang="en-US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is a probability density function (pdf)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04BC6-7D8D-4DD0-C267-AC3F5477D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18" y="1469978"/>
                <a:ext cx="5101225" cy="4097853"/>
              </a:xfrm>
              <a:prstGeom prst="rect">
                <a:avLst/>
              </a:prstGeom>
              <a:blipFill>
                <a:blip r:embed="rId4"/>
                <a:stretch>
                  <a:fillRect l="-993" t="-617" b="-4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329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7DDB9D-508F-91EB-3B57-AB488504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865"/>
            <a:ext cx="10515600" cy="1325563"/>
          </a:xfrm>
        </p:spPr>
        <p:txBody>
          <a:bodyPr/>
          <a:lstStyle/>
          <a:p>
            <a:r>
              <a:rPr lang="en-US" dirty="0"/>
              <a:t>Bayes Theorem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87B889-A22B-A0D7-5350-C3616C6A5F58}"/>
              </a:ext>
            </a:extLst>
          </p:cNvPr>
          <p:cNvGrpSpPr/>
          <p:nvPr/>
        </p:nvGrpSpPr>
        <p:grpSpPr>
          <a:xfrm>
            <a:off x="601249" y="1908895"/>
            <a:ext cx="3720230" cy="2337428"/>
            <a:chOff x="601249" y="1908895"/>
            <a:chExt cx="3720230" cy="23374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642901-022F-D701-9962-2F54AF25E9CC}"/>
                </a:ext>
              </a:extLst>
            </p:cNvPr>
            <p:cNvSpPr/>
            <p:nvPr/>
          </p:nvSpPr>
          <p:spPr>
            <a:xfrm>
              <a:off x="601249" y="2386348"/>
              <a:ext cx="3720230" cy="1859975"/>
            </a:xfrm>
            <a:prstGeom prst="rect">
              <a:avLst/>
            </a:prstGeom>
            <a:solidFill>
              <a:srgbClr val="A0FEE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89A8550-6A6A-3DC2-8342-95EB8CDC6734}"/>
                </a:ext>
              </a:extLst>
            </p:cNvPr>
            <p:cNvSpPr/>
            <p:nvPr/>
          </p:nvSpPr>
          <p:spPr>
            <a:xfrm>
              <a:off x="947057" y="2612571"/>
              <a:ext cx="1621972" cy="149134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C7EE073-04BF-5FA2-4E85-96374792FBF3}"/>
                </a:ext>
              </a:extLst>
            </p:cNvPr>
            <p:cNvSpPr/>
            <p:nvPr/>
          </p:nvSpPr>
          <p:spPr>
            <a:xfrm>
              <a:off x="2056631" y="2911928"/>
              <a:ext cx="1939172" cy="1034143"/>
            </a:xfrm>
            <a:prstGeom prst="ellipse">
              <a:avLst/>
            </a:prstGeom>
            <a:solidFill>
              <a:srgbClr val="7030A0">
                <a:alpha val="629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Y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D7D1BD-E17A-BB6D-0C9C-0F323D4AC296}"/>
                    </a:ext>
                  </a:extLst>
                </p:cNvPr>
                <p:cNvSpPr txBox="1"/>
                <p:nvPr/>
              </p:nvSpPr>
              <p:spPr>
                <a:xfrm>
                  <a:off x="1954060" y="1908895"/>
                  <a:ext cx="7762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D7D1BD-E17A-BB6D-0C9C-0F323D4AC2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4060" y="1908895"/>
                  <a:ext cx="776238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BBAA69C-B282-EEA3-44C0-16272B046234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2342179" y="2278227"/>
              <a:ext cx="0" cy="10800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5A5707-403E-5F09-DE40-1AB139D9A95F}"/>
                  </a:ext>
                </a:extLst>
              </p:cNvPr>
              <p:cNvSpPr txBox="1"/>
              <p:nvPr/>
            </p:nvSpPr>
            <p:spPr>
              <a:xfrm>
                <a:off x="601249" y="4471651"/>
                <a:ext cx="36210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5A5707-403E-5F09-DE40-1AB139D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49" y="4471651"/>
                <a:ext cx="3621066" cy="1200329"/>
              </a:xfrm>
              <a:prstGeom prst="rect">
                <a:avLst/>
              </a:prstGeom>
              <a:blipFill>
                <a:blip r:embed="rId3"/>
                <a:stretch>
                  <a:fillRect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AFE878-6A2C-6187-E7C0-A5F905A6B329}"/>
                  </a:ext>
                </a:extLst>
              </p:cNvPr>
              <p:cNvSpPr txBox="1"/>
              <p:nvPr/>
            </p:nvSpPr>
            <p:spPr>
              <a:xfrm>
                <a:off x="4321479" y="5866498"/>
                <a:ext cx="6396623" cy="7584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2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US" sz="2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a:rPr lang="en-US" sz="2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e>
                                <m:r>
                                  <a:rPr lang="en-US" sz="2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  <m:r>
                              <a:rPr lang="en-US" sz="2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AFE878-6A2C-6187-E7C0-A5F905A6B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479" y="5866498"/>
                <a:ext cx="6396623" cy="758477"/>
              </a:xfrm>
              <a:prstGeom prst="rect">
                <a:avLst/>
              </a:prstGeom>
              <a:blipFill>
                <a:blip r:embed="rId4"/>
                <a:stretch>
                  <a:fillRect t="-6557" b="-80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8536773-31BF-F2F8-444B-0F77B9E71E52}"/>
              </a:ext>
            </a:extLst>
          </p:cNvPr>
          <p:cNvSpPr txBox="1"/>
          <p:nvPr/>
        </p:nvSpPr>
        <p:spPr>
          <a:xfrm>
            <a:off x="5154182" y="4619562"/>
            <a:ext cx="2069927" cy="12003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posterior belief on the unknown label after you see data 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435D81-0E77-0FAC-3B6D-5D4AF7B996DA}"/>
              </a:ext>
            </a:extLst>
          </p:cNvPr>
          <p:cNvSpPr txBox="1"/>
          <p:nvPr/>
        </p:nvSpPr>
        <p:spPr>
          <a:xfrm>
            <a:off x="7958098" y="4386140"/>
            <a:ext cx="3014701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likelihood: How likely is the observed data under the particular unknown label 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0475E-652D-E7DE-4B6A-0505DCC7F722}"/>
              </a:ext>
            </a:extLst>
          </p:cNvPr>
          <p:cNvSpPr txBox="1"/>
          <p:nvPr/>
        </p:nvSpPr>
        <p:spPr>
          <a:xfrm>
            <a:off x="9433984" y="5462432"/>
            <a:ext cx="2568236" cy="12003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Prior belief on the unknown label before you see data X: Class probability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6A4600-E1C3-C98A-0FAE-B9CDCC2B9911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189146" y="5819891"/>
            <a:ext cx="320211" cy="2427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8F282A-8E12-D49F-3503-E453E07224DE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8305800" y="5309470"/>
            <a:ext cx="1159649" cy="64359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AF1426-2FC8-2E46-2A63-6297A758CBC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893629" y="6062597"/>
            <a:ext cx="540355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503821-7D10-1DFB-AEBE-48439709C7C5}"/>
                  </a:ext>
                </a:extLst>
              </p:cNvPr>
              <p:cNvSpPr txBox="1"/>
              <p:nvPr/>
            </p:nvSpPr>
            <p:spPr>
              <a:xfrm>
                <a:off x="5883571" y="987033"/>
                <a:ext cx="5081394" cy="3246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algn="ctr"/>
                <a:endParaRPr lang="en-US" sz="2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algn="ctr"/>
                <a:endParaRPr lang="en-US" sz="2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Posterior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IBM Plex Sans" charset="0"/>
                      </a:rPr>
                      <m:t>∝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likelihood x prior</a:t>
                </a:r>
              </a:p>
              <a:p>
                <a:pPr algn="ctr"/>
                <a:endParaRPr lang="en-US" sz="2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503821-7D10-1DFB-AEBE-48439709C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571" y="987033"/>
                <a:ext cx="5081394" cy="3246145"/>
              </a:xfrm>
              <a:prstGeom prst="rect">
                <a:avLst/>
              </a:prstGeom>
              <a:blipFill>
                <a:blip r:embed="rId5"/>
                <a:stretch>
                  <a:fillRect t="-4669" b="-21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20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6D12A6E-F235-9953-B9B3-BFD74788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Bayes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444BCE9-25D9-460D-0725-5103E6FD9C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387171"/>
                <a:ext cx="10515600" cy="4828572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rgbClr val="6D6E70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bg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bg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 sz="1867">
                    <a:solidFill>
                      <a:schemeClr val="bg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bg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bg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bg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r>
                  <a:rPr lang="en-US" kern="0" dirty="0"/>
                  <a:t>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kern="0" dirty="0"/>
              </a:p>
              <a:p>
                <a:r>
                  <a:rPr lang="en-US" kern="0" dirty="0"/>
                  <a:t>Assign Class 1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kern="0" dirty="0"/>
                  <a:t>, else assign Class 2 </a:t>
                </a:r>
              </a:p>
              <a:p>
                <a:endParaRPr lang="en-US" kern="0" dirty="0"/>
              </a:p>
              <a:p>
                <a:r>
                  <a:rPr lang="en-US" kern="0" dirty="0"/>
                  <a:t>Consider scaled down version by consider log of the equation: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kern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kern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 kern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i="1" ker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ker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 ker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ker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ker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ker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 kern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ker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  <m:r>
                        <a:rPr lang="en-US" i="1" kern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kern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kern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 kern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i="1" ker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ker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 ker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ker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 kern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ker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kern="0" dirty="0"/>
              </a:p>
              <a:p>
                <a:endParaRPr lang="en-US" kern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kern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kern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kern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i="1" kern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kern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kern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kern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kern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kern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kern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kern="0" dirty="0"/>
              </a:p>
              <a:p>
                <a:r>
                  <a:rPr lang="en-US" kern="0" dirty="0"/>
                  <a:t>When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lang="en-US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kern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kern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kern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kern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bSup>
                        <m:sSubSupPr>
                          <m:ctrlPr>
                            <a:rPr lang="en-US" b="0" i="1" kern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kern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kern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US" b="0" i="1" kern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kern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kern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kern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𝑙𝑛𝑃</m:t>
                      </m:r>
                      <m:r>
                        <a:rPr lang="en-US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kern="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444BCE9-25D9-460D-0725-5103E6FD9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87171"/>
                <a:ext cx="10515600" cy="4828572"/>
              </a:xfrm>
              <a:prstGeom prst="rect">
                <a:avLst/>
              </a:prstGeom>
              <a:blipFill>
                <a:blip r:embed="rId2"/>
                <a:stretch>
                  <a:fillRect l="-603" t="-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795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C66B1CBC-CD4B-003F-F50B-D2E718D15F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Linear Bayes classifier: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C66B1CBC-CD4B-003F-F50B-D2E718D15F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413" t="-1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2BABC0-056F-9782-E16C-63E19FD71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56" y="1709421"/>
            <a:ext cx="3510168" cy="808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6058EF-C8AC-F5BA-10F1-6E6680FAF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68" y="2646154"/>
            <a:ext cx="6378451" cy="2594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841D1A-478C-694B-6E76-5C06A7A75981}"/>
              </a:ext>
            </a:extLst>
          </p:cNvPr>
          <p:cNvSpPr txBox="1"/>
          <p:nvPr/>
        </p:nvSpPr>
        <p:spPr>
          <a:xfrm>
            <a:off x="363255" y="5677421"/>
            <a:ext cx="725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Decision boundary is linear, orthogonal to the line joining two means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79CBDB5-4FD6-B9DB-009C-D75A94643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335" y="1321114"/>
            <a:ext cx="46990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926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09B1CD0D-9268-B527-163C-3F9D55C592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Linear Bayes classifier: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09B1CD0D-9268-B527-163C-3F9D55C59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413"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E1C035A-AFB0-4D21-4BEF-202F0D702B3E}"/>
              </a:ext>
            </a:extLst>
          </p:cNvPr>
          <p:cNvSpPr txBox="1"/>
          <p:nvPr/>
        </p:nvSpPr>
        <p:spPr>
          <a:xfrm>
            <a:off x="439455" y="5654810"/>
            <a:ext cx="805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Decision boundary is linear, but not orthogonal to the line joining two 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DA97A-7674-1848-8B53-1E1C407EF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53" y="1078219"/>
            <a:ext cx="4949347" cy="760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828F95-5E14-AAFA-9AEC-45E828A1B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6" y="2853328"/>
            <a:ext cx="6019800" cy="22860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97EF690-0460-74FC-B8C2-F79C304EF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640" y="1342570"/>
            <a:ext cx="46990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307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B0B8F9EA-5A5E-0566-79D3-BAEE21F7BF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Linear Bayes classifier: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arbitrary</a:t>
                </a: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B0B8F9EA-5A5E-0566-79D3-BAEE21F7BF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413"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89AA26-878A-1A24-8106-E2897C4FDF57}"/>
              </a:ext>
            </a:extLst>
          </p:cNvPr>
          <p:cNvSpPr txBox="1"/>
          <p:nvPr/>
        </p:nvSpPr>
        <p:spPr>
          <a:xfrm>
            <a:off x="744255" y="5687124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Decision boundary is </a:t>
            </a:r>
            <a:r>
              <a:rPr lang="en-US" dirty="0" err="1">
                <a:solidFill>
                  <a:schemeClr val="bg1"/>
                </a:solidFill>
              </a:rPr>
              <a:t>hyperquadratics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F0ACD-07E9-6ACB-5F26-6A860997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5710"/>
            <a:ext cx="6083315" cy="309105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1517FF9-E343-3683-6A6D-2B3AA516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5" y="2177168"/>
            <a:ext cx="46990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16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72A9099-26F6-1EFB-7E89-CD19E676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Naïve Bayes Classifier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C420F41-AD00-8598-DAF6-6FEEA67094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rgbClr val="6D6E70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bg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bg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 sz="1867">
                    <a:solidFill>
                      <a:schemeClr val="bg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bg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bg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bg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r>
                  <a:rPr lang="en-US" kern="0" dirty="0"/>
                  <a:t>Assumption – Given the class label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kern="0" dirty="0"/>
                  <a:t>, the features/dimensions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&gt; = </m:t>
                    </m:r>
                    <m:r>
                      <a:rPr lang="en-US" i="1" kern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kern="0" dirty="0"/>
                  <a:t> are independent of each other 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C420F41-AD00-8598-DAF6-6FEEA6709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603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25F59B3-5652-C924-FF3B-FC749F24A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2854280"/>
            <a:ext cx="5475520" cy="94110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DBA45D1-2D6E-B05E-543F-7339E780D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54" y="3795385"/>
            <a:ext cx="46990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652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52BB93-4248-46C2-3B41-E0977AC55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851"/>
            <a:ext cx="10515600" cy="1325563"/>
          </a:xfrm>
        </p:spPr>
        <p:txBody>
          <a:bodyPr/>
          <a:lstStyle/>
          <a:p>
            <a:r>
              <a:rPr lang="en-US" dirty="0"/>
              <a:t>Evaluating model: Confidence Interval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109623-7D81-5F83-B3F6-79082C2CBF9F}"/>
              </a:ext>
            </a:extLst>
          </p:cNvPr>
          <p:cNvSpPr txBox="1">
            <a:spLocks/>
          </p:cNvSpPr>
          <p:nvPr/>
        </p:nvSpPr>
        <p:spPr>
          <a:xfrm>
            <a:off x="838200" y="759756"/>
            <a:ext cx="11111630" cy="1621803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867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867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r>
              <a:rPr lang="en-US" kern="0" dirty="0"/>
              <a:t>Model M1 is X% accurate on test set (using randomized train test split)</a:t>
            </a:r>
          </a:p>
          <a:p>
            <a:r>
              <a:rPr lang="en-US" kern="0" dirty="0"/>
              <a:t>Test set has been randomly sampled from true population</a:t>
            </a:r>
          </a:p>
          <a:p>
            <a:r>
              <a:rPr lang="en-US" kern="0" dirty="0"/>
              <a:t>Is estimate on test sample generalization for the true population?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71071B-035B-15F1-EED1-35FDDE1B9CF9}"/>
              </a:ext>
            </a:extLst>
          </p:cNvPr>
          <p:cNvGrpSpPr/>
          <p:nvPr/>
        </p:nvGrpSpPr>
        <p:grpSpPr>
          <a:xfrm>
            <a:off x="42558" y="2085319"/>
            <a:ext cx="3541971" cy="2285055"/>
            <a:chOff x="0" y="3557448"/>
            <a:chExt cx="3541971" cy="2285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25BCBB-5BAE-E388-413B-C60364FED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557448"/>
              <a:ext cx="3409155" cy="22850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D804FF-A079-7087-9DFB-62F9F2745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6623" y="3758070"/>
              <a:ext cx="705348" cy="4864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0169B55-54E3-9839-3D28-AAA2EE0B9F78}"/>
                </a:ext>
              </a:extLst>
            </p:cNvPr>
            <p:cNvCxnSpPr/>
            <p:nvPr/>
          </p:nvCxnSpPr>
          <p:spPr>
            <a:xfrm flipV="1">
              <a:off x="1402915" y="3770334"/>
              <a:ext cx="1377863" cy="9296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6B0601D-0E90-C3ED-61B6-ED99C4A5443E}"/>
                </a:ext>
              </a:extLst>
            </p:cNvPr>
            <p:cNvCxnSpPr/>
            <p:nvPr/>
          </p:nvCxnSpPr>
          <p:spPr>
            <a:xfrm flipH="1">
              <a:off x="1402915" y="4244517"/>
              <a:ext cx="2139056" cy="565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4488F7-07F4-E4F9-6932-AC79462743F3}"/>
                </a:ext>
              </a:extLst>
            </p:cNvPr>
            <p:cNvSpPr/>
            <p:nvPr/>
          </p:nvSpPr>
          <p:spPr>
            <a:xfrm>
              <a:off x="1465545" y="4637345"/>
              <a:ext cx="137786" cy="1349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2AD4DB0-EA92-2C97-93D1-5FFBA5F04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8986" y="2466977"/>
                <a:ext cx="7980645" cy="40189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</a:rPr>
                  <a:t>What we need: I am 95% confident that model M1 will have X% accuracy in true population.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:r>
                  <a:rPr lang="en-US" dirty="0">
                    <a:solidFill>
                      <a:schemeClr val="bg1"/>
                    </a:solidFill>
                  </a:rPr>
                  <a:t>If test set has 100 samples, accuracy is 86.6 and standard deviation is 4.5, then CI: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86.6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4.5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=86.6±1.984∗0.45</m:t>
                    </m:r>
                  </m:oMath>
                </a14:m>
                <a:endParaRPr lang="en-US" sz="300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Confidence Interval: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86.75−87.49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: 95% of time, the model will have accuracy in the calculated CI</a:t>
                </a: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2AD4DB0-EA92-2C97-93D1-5FFBA5F04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986" y="2466977"/>
                <a:ext cx="7980645" cy="4018929"/>
              </a:xfrm>
              <a:prstGeom prst="rect">
                <a:avLst/>
              </a:prstGeom>
              <a:blipFill>
                <a:blip r:embed="rId4"/>
                <a:stretch>
                  <a:fillRect l="-1111" t="-3470" r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2A17BA9-4A11-F11D-AF1E-97A3452EE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843" y="3142481"/>
            <a:ext cx="1580901" cy="984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7F0142-AA04-77A5-6CA5-B0679EE74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750" y="4763202"/>
            <a:ext cx="3562978" cy="1388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5261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106DF7-04E5-C409-1596-EE628E3B1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Central Limit Theorem: Why Gaussian distribution is so popular?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CF17573-656E-E963-521B-F1AC60F274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97025"/>
                <a:ext cx="10515600" cy="160337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rgbClr val="6D6E70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bg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bg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 sz="1867">
                    <a:solidFill>
                      <a:schemeClr val="bg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bg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bg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bg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r>
                  <a:rPr lang="en-US" kern="0" dirty="0">
                    <a:solidFill>
                      <a:schemeClr val="bg1"/>
                    </a:solidFill>
                  </a:rPr>
                  <a:t>The Central Limit Theorem (CLT) states that when plotting a sample distribution of means the means of the sample will be equal to the population mean and the sample distribution will approach normal distribution with variance equal to standard error (</a:t>
                </a:r>
                <a14:m>
                  <m:oMath xmlns:m="http://schemas.openxmlformats.org/officeDocument/2006/math">
                    <m:r>
                      <a:rPr lang="en-US" i="1" kern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 kern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i="1" kern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 kern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kern="0" dirty="0">
                    <a:solidFill>
                      <a:schemeClr val="bg1"/>
                    </a:solidFill>
                  </a:rPr>
                  <a:t>).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CF17573-656E-E963-521B-F1AC60F27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97025"/>
                <a:ext cx="10515600" cy="1603375"/>
              </a:xfrm>
              <a:prstGeom prst="rect">
                <a:avLst/>
              </a:prstGeom>
              <a:blipFill>
                <a:blip r:embed="rId2"/>
                <a:stretch>
                  <a:fillRect l="-603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6124BAF-4BA6-2A53-4A1F-F5FB1E3B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36" y="2660067"/>
            <a:ext cx="6074612" cy="333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653A9-B7BC-C492-C23B-9C728DC75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428" y="2663124"/>
            <a:ext cx="3692372" cy="34290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D9F6CF5-D2FC-859D-8844-E6D6242B79C8}"/>
              </a:ext>
            </a:extLst>
          </p:cNvPr>
          <p:cNvSpPr/>
          <p:nvPr/>
        </p:nvSpPr>
        <p:spPr>
          <a:xfrm>
            <a:off x="6764055" y="4485530"/>
            <a:ext cx="613775" cy="247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33DB78-1183-D227-1D98-A9C0D8674133}"/>
              </a:ext>
            </a:extLst>
          </p:cNvPr>
          <p:cNvSpPr txBox="1"/>
          <p:nvPr/>
        </p:nvSpPr>
        <p:spPr>
          <a:xfrm>
            <a:off x="259019" y="5995055"/>
            <a:ext cx="6785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colab.research.google.com</a:t>
            </a:r>
            <a:r>
              <a:rPr lang="en-US" sz="1200" dirty="0">
                <a:solidFill>
                  <a:schemeClr val="bg1"/>
                </a:solidFill>
              </a:rPr>
              <a:t>/drive/1IVwMPycIYaub-ayKnMmjVp8rqXfOuorr?usp=sharing</a:t>
            </a:r>
          </a:p>
        </p:txBody>
      </p:sp>
    </p:spTree>
    <p:extLst>
      <p:ext uri="{BB962C8B-B14F-4D97-AF65-F5344CB8AC3E}">
        <p14:creationId xmlns:p14="http://schemas.microsoft.com/office/powerpoint/2010/main" val="2389584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EE732D5-3FC3-5C27-49E6-21FEB5B05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004930-E1F7-4382-E971-07B653BAF9DE}"/>
              </a:ext>
            </a:extLst>
          </p:cNvPr>
          <p:cNvSpPr txBox="1">
            <a:spLocks/>
          </p:cNvSpPr>
          <p:nvPr/>
        </p:nvSpPr>
        <p:spPr>
          <a:xfrm>
            <a:off x="838200" y="919060"/>
            <a:ext cx="109728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867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867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r>
              <a:rPr lang="en-US" sz="2400" kern="0" dirty="0"/>
              <a:t>Given two hypothesis, decide which hypothetic is more probable to happen as per the observed experimental data</a:t>
            </a:r>
          </a:p>
          <a:p>
            <a:r>
              <a:rPr lang="en-US" sz="2400" kern="0" dirty="0"/>
              <a:t>Null hypothesis H0 is to be accepted or rejected against an alternative hypothesis H1</a:t>
            </a:r>
          </a:p>
          <a:p>
            <a:r>
              <a:rPr lang="en-US" sz="2400" kern="0" dirty="0"/>
              <a:t>Calculate p-value. If the p-value is small then support the alternative hypothesis and reject the null hypothesis, and vice versa.</a:t>
            </a:r>
          </a:p>
          <a:p>
            <a:endParaRPr lang="en-US" sz="2400" kern="0" dirty="0"/>
          </a:p>
          <a:p>
            <a:endParaRPr lang="en-US" sz="24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CEFF4-86BF-37E4-24DE-67F6644A2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564" y="3528516"/>
            <a:ext cx="8953500" cy="2654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A59DCE-89D1-65E9-62C0-DBC774BDF0E1}"/>
              </a:ext>
            </a:extLst>
          </p:cNvPr>
          <p:cNvSpPr txBox="1"/>
          <p:nvPr/>
        </p:nvSpPr>
        <p:spPr>
          <a:xfrm>
            <a:off x="1619250" y="6488668"/>
            <a:ext cx="1975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byjus.com</a:t>
            </a:r>
            <a:r>
              <a:rPr lang="en-US" sz="1000" dirty="0"/>
              <a:t>/</a:t>
            </a:r>
            <a:r>
              <a:rPr lang="en-US" sz="1000" dirty="0" err="1"/>
              <a:t>maths</a:t>
            </a:r>
            <a:r>
              <a:rPr lang="en-US" sz="1000" dirty="0"/>
              <a:t>/p-value/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70AE3F-E311-257A-A306-0EF987138F70}"/>
              </a:ext>
            </a:extLst>
          </p:cNvPr>
          <p:cNvSpPr txBox="1"/>
          <p:nvPr/>
        </p:nvSpPr>
        <p:spPr>
          <a:xfrm>
            <a:off x="9271907" y="6242447"/>
            <a:ext cx="21515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byjus.com</a:t>
            </a:r>
            <a:r>
              <a:rPr lang="en-US" sz="1000" dirty="0">
                <a:solidFill>
                  <a:schemeClr val="bg1"/>
                </a:solidFill>
              </a:rPr>
              <a:t>/</a:t>
            </a:r>
            <a:r>
              <a:rPr lang="en-US" sz="1000" dirty="0" err="1">
                <a:solidFill>
                  <a:schemeClr val="bg1"/>
                </a:solidFill>
              </a:rPr>
              <a:t>maths</a:t>
            </a:r>
            <a:r>
              <a:rPr lang="en-US" sz="1000" dirty="0">
                <a:solidFill>
                  <a:schemeClr val="bg1"/>
                </a:solidFill>
              </a:rPr>
              <a:t>/p-value/</a:t>
            </a:r>
          </a:p>
        </p:txBody>
      </p:sp>
    </p:spTree>
    <p:extLst>
      <p:ext uri="{BB962C8B-B14F-4D97-AF65-F5344CB8AC3E}">
        <p14:creationId xmlns:p14="http://schemas.microsoft.com/office/powerpoint/2010/main" val="2412188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EDD109-9CEE-D68F-BDF6-1C90448949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kern="0"/>
              <a:t>Content</a:t>
            </a:r>
            <a:endParaRPr lang="en-US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40430F-E722-8BB9-E943-9D3976BE932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867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867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r>
              <a:rPr lang="en-US" kern="0"/>
              <a:t>Curve fitting</a:t>
            </a:r>
          </a:p>
          <a:p>
            <a:r>
              <a:rPr lang="en-US" kern="0"/>
              <a:t>Bias and Variance</a:t>
            </a:r>
          </a:p>
          <a:p>
            <a:r>
              <a:rPr lang="en-US" kern="0"/>
              <a:t>Introduction to Bayes Theorem</a:t>
            </a:r>
          </a:p>
          <a:p>
            <a:r>
              <a:rPr lang="en-US" kern="0"/>
              <a:t>Bayes Classification – Naïve Bayes </a:t>
            </a:r>
          </a:p>
          <a:p>
            <a:r>
              <a:rPr lang="en-US" kern="0"/>
              <a:t>Confidence Interval</a:t>
            </a:r>
          </a:p>
          <a:p>
            <a:r>
              <a:rPr lang="en-US" kern="0"/>
              <a:t>Central Limit Theorem</a:t>
            </a:r>
          </a:p>
          <a:p>
            <a:r>
              <a:rPr lang="en-US" kern="0"/>
              <a:t>Hypothesis testing</a:t>
            </a:r>
          </a:p>
          <a:p>
            <a:endParaRPr lang="en-US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C865E-0FDC-2D65-6CCC-4913F8CD574A}"/>
              </a:ext>
            </a:extLst>
          </p:cNvPr>
          <p:cNvSpPr txBox="1"/>
          <p:nvPr/>
        </p:nvSpPr>
        <p:spPr>
          <a:xfrm>
            <a:off x="8077201" y="1246194"/>
            <a:ext cx="3581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References: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IN" sz="1600" dirty="0">
                <a:solidFill>
                  <a:schemeClr val="bg1"/>
                </a:solidFill>
              </a:rPr>
              <a:t>Pattern Recognition and Machine Learning (Information Science and Statistics </a:t>
            </a:r>
            <a:r>
              <a:rPr lang="en-US" sz="1600" dirty="0">
                <a:solidFill>
                  <a:schemeClr val="bg1"/>
                </a:solidFill>
              </a:rPr>
              <a:t>– Christopher Bishop</a:t>
            </a:r>
          </a:p>
          <a:p>
            <a:pPr marL="342900" indent="-342900">
              <a:buAutoNum type="arabicPeriod"/>
            </a:pPr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600" dirty="0" err="1">
                <a:solidFill>
                  <a:schemeClr val="bg1"/>
                </a:solidFill>
              </a:rPr>
              <a:t>Duda</a:t>
            </a:r>
            <a:r>
              <a:rPr lang="en-US" sz="1600" dirty="0">
                <a:solidFill>
                  <a:schemeClr val="bg1"/>
                </a:solidFill>
              </a:rPr>
              <a:t>, R. O., Hart, P. E.,, Stork, D. G. (2001). Pattern Classification. New York: Wiley. ISBN: 978-0-471-05669-0</a:t>
            </a:r>
          </a:p>
          <a:p>
            <a:pPr marL="342900" indent="-342900">
              <a:buAutoNum type="arabicPeriod"/>
            </a:pPr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IN" sz="1600" dirty="0">
                <a:solidFill>
                  <a:schemeClr val="bg1"/>
                </a:solidFill>
              </a:rPr>
              <a:t>N. G. Das, “Statistical Methods,” Tata McGraw-Hill Publishing Company Ltd., New Delhi, 2008.</a:t>
            </a:r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998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9E424CD-8582-A685-BDDF-C8117FC7A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Hypothesis testing in Machine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7089EB8-B255-C1EB-98A6-B84B85AF7E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5258" y="1259475"/>
                <a:ext cx="10515600" cy="520147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rgbClr val="6D6E70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bg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bg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 sz="1867">
                    <a:solidFill>
                      <a:schemeClr val="bg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bg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bg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bg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r>
                  <a:rPr lang="en-US" sz="2000" kern="0" dirty="0"/>
                  <a:t>Given the performance metric of two trained model: M1 and M2, choose a model which is better than the other</a:t>
                </a:r>
              </a:p>
              <a:p>
                <a:r>
                  <a:rPr lang="en-US" sz="2000" kern="0" dirty="0"/>
                  <a:t>Form H0 and H1 hypothesis</a:t>
                </a:r>
              </a:p>
              <a:p>
                <a:pPr lvl="1"/>
                <a:r>
                  <a:rPr lang="en-US" sz="1800" kern="0" dirty="0"/>
                  <a:t>Fail to Reject Null Hypothesis: Classifiers have a similar proportion of errors on the test set.</a:t>
                </a:r>
              </a:p>
              <a:p>
                <a:pPr lvl="1"/>
                <a:r>
                  <a:rPr lang="en-US" sz="1800" kern="0" dirty="0"/>
                  <a:t>Reject Null Hypothesis: Classifiers have a different proportion of errors on the test set</a:t>
                </a:r>
              </a:p>
              <a:p>
                <a:pPr lvl="1"/>
                <a:endParaRPr lang="en-US" sz="1000" kern="0" dirty="0"/>
              </a:p>
              <a:p>
                <a:pPr marL="354013" lvl="1" indent="-342900"/>
                <a:r>
                  <a:rPr lang="en-US" sz="1800" kern="0" dirty="0" err="1"/>
                  <a:t>McNemar</a:t>
                </a:r>
                <a:r>
                  <a:rPr lang="en-US" sz="1800" kern="0" dirty="0"/>
                  <a:t> Test</a:t>
                </a:r>
              </a:p>
              <a:p>
                <a:pPr marL="811213" lvl="2" indent="-342900"/>
                <a:r>
                  <a:rPr lang="en-US" sz="1600" kern="0" dirty="0"/>
                  <a:t>Number of instances misclassified by M1 but correctly classified by M2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i="1" kern="0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sz="1600" kern="0" dirty="0"/>
                  <a:t>)</a:t>
                </a:r>
              </a:p>
              <a:p>
                <a:pPr marL="811213" lvl="2" indent="-342900"/>
                <a:r>
                  <a:rPr lang="en-US" sz="1800" kern="0" dirty="0"/>
                  <a:t>Number of instances correctly classified by M1 but misclassified by M2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kern="0" dirty="0"/>
                  <a:t>)</a:t>
                </a:r>
              </a:p>
              <a:p>
                <a:pPr marL="811213" lvl="2" indent="-342900"/>
                <a:r>
                  <a:rPr lang="en-US" sz="1800" kern="0" dirty="0"/>
                  <a:t>McNemar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80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/>
                  <a:t> statistics is given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(|</m:t>
                            </m:r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sub>
                            </m:sSub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|−1)</m:t>
                            </m:r>
                          </m:e>
                          <m:sup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r>
                          <a:rPr lang="en-US" sz="180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den>
                    </m:f>
                  </m:oMath>
                </a14:m>
                <a:endParaRPr lang="en-US" sz="1800" kern="0" dirty="0"/>
              </a:p>
              <a:p>
                <a:pPr marL="811213" lvl="2" indent="-342900"/>
                <a:r>
                  <a:rPr lang="en-US" sz="2000" kern="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 kern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000" kern="0" dirty="0"/>
                  <a:t>significance threshold (say 0.05), reject null hypothesis 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7089EB8-B255-C1EB-98A6-B84B85AF7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58" y="1259475"/>
                <a:ext cx="10515600" cy="5201476"/>
              </a:xfrm>
              <a:prstGeom prst="rect">
                <a:avLst/>
              </a:prstGeom>
              <a:blipFill>
                <a:blip r:embed="rId2"/>
                <a:stretch>
                  <a:fillRect l="-603" t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A25158A-6251-A736-83B2-9EDC09F44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838" y="3888654"/>
            <a:ext cx="1904501" cy="2031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1A1DDF-E9D3-C3D3-1E78-ADC0F704106F}"/>
              </a:ext>
            </a:extLst>
          </p:cNvPr>
          <p:cNvSpPr txBox="1"/>
          <p:nvPr/>
        </p:nvSpPr>
        <p:spPr>
          <a:xfrm>
            <a:off x="9458179" y="6029738"/>
            <a:ext cx="27338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</a:t>
            </a:r>
            <a:r>
              <a:rPr lang="en-US" sz="1100" dirty="0" err="1">
                <a:solidFill>
                  <a:schemeClr val="bg1"/>
                </a:solidFill>
              </a:rPr>
              <a:t>sebastianraschka.com</a:t>
            </a:r>
            <a:r>
              <a:rPr lang="en-US" sz="1100" dirty="0">
                <a:solidFill>
                  <a:schemeClr val="bg1"/>
                </a:solidFill>
              </a:rPr>
              <a:t>/pdf/lecture-notes/stat479fs18/11_eval-algo_notes.pdf</a:t>
            </a:r>
          </a:p>
        </p:txBody>
      </p:sp>
    </p:spTree>
    <p:extLst>
      <p:ext uri="{BB962C8B-B14F-4D97-AF65-F5344CB8AC3E}">
        <p14:creationId xmlns:p14="http://schemas.microsoft.com/office/powerpoint/2010/main" val="1278508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8EC2014-7E41-5A38-E0F7-E1269F857C2D}"/>
              </a:ext>
            </a:extLst>
          </p:cNvPr>
          <p:cNvSpPr txBox="1">
            <a:spLocks/>
          </p:cNvSpPr>
          <p:nvPr/>
        </p:nvSpPr>
        <p:spPr>
          <a:xfrm>
            <a:off x="521917" y="186236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kern="0" dirty="0"/>
              <a:t>Need of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4DF2E-04B4-3DD8-FEB6-164CDD86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17" y="791132"/>
            <a:ext cx="3409155" cy="2285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B2D148-13E6-0060-86EF-4CA9AE1D656D}"/>
              </a:ext>
            </a:extLst>
          </p:cNvPr>
          <p:cNvSpPr txBox="1"/>
          <p:nvPr/>
        </p:nvSpPr>
        <p:spPr>
          <a:xfrm>
            <a:off x="1340386" y="3076187"/>
            <a:ext cx="1972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Training example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Testing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CA932-CA7C-8690-AEE3-A1312A410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17" y="3804283"/>
            <a:ext cx="3232150" cy="2355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21E680-4BA0-D8D0-60A7-FA078629CB29}"/>
              </a:ext>
            </a:extLst>
          </p:cNvPr>
          <p:cNvSpPr txBox="1"/>
          <p:nvPr/>
        </p:nvSpPr>
        <p:spPr>
          <a:xfrm>
            <a:off x="4397206" y="1610493"/>
            <a:ext cx="8121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Represent training data in terms of parameters – Learn model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 inference strategies which result in minimum loss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FA2217-D195-C2B4-AC86-456FED6BD1ED}"/>
              </a:ext>
            </a:extLst>
          </p:cNvPr>
          <p:cNvSpPr txBox="1"/>
          <p:nvPr/>
        </p:nvSpPr>
        <p:spPr>
          <a:xfrm>
            <a:off x="4397206" y="3892318"/>
            <a:ext cx="83231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Challenges: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Training data may not represent the entire population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Underlying distribution of the data is unknown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There may be noise present in the data/labels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Our assumption of the loss function may not be ideal for the dataset in hand</a:t>
            </a:r>
          </a:p>
        </p:txBody>
      </p:sp>
    </p:spTree>
    <p:extLst>
      <p:ext uri="{BB962C8B-B14F-4D97-AF65-F5344CB8AC3E}">
        <p14:creationId xmlns:p14="http://schemas.microsoft.com/office/powerpoint/2010/main" val="2230313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30D3961-DF1E-B7D9-A229-826D1522F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93" y="337394"/>
            <a:ext cx="10515600" cy="1325563"/>
          </a:xfrm>
        </p:spPr>
        <p:txBody>
          <a:bodyPr/>
          <a:lstStyle/>
          <a:p>
            <a:r>
              <a:rPr lang="en-US" dirty="0"/>
              <a:t>Curve 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B96BB-520A-D3FD-3E94-CC73E46AD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5" y="2577683"/>
            <a:ext cx="3172863" cy="3100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167E79-B19E-D1F2-4D6E-94DC7A3CE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432" y="1013673"/>
            <a:ext cx="3199762" cy="2362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702ABD-2B29-A470-98D4-32F19AE62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034" y="1000176"/>
            <a:ext cx="3265743" cy="2428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BAC204-D1CD-C863-038D-49406CE0413E}"/>
              </a:ext>
            </a:extLst>
          </p:cNvPr>
          <p:cNvSpPr txBox="1"/>
          <p:nvPr/>
        </p:nvSpPr>
        <p:spPr>
          <a:xfrm>
            <a:off x="4907662" y="644341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order polynomial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E26759-AD3C-F4F0-8B6B-A1463649054D}"/>
              </a:ext>
            </a:extLst>
          </p:cNvPr>
          <p:cNvSpPr txBox="1"/>
          <p:nvPr/>
        </p:nvSpPr>
        <p:spPr>
          <a:xfrm>
            <a:off x="9365431" y="644341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en-US" baseline="30000" dirty="0">
                <a:solidFill>
                  <a:schemeClr val="bg1"/>
                </a:solidFill>
              </a:rPr>
              <a:t>st</a:t>
            </a:r>
            <a:r>
              <a:rPr lang="en-US" dirty="0">
                <a:solidFill>
                  <a:schemeClr val="bg1"/>
                </a:solidFill>
              </a:rPr>
              <a:t> order polynomial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58EBBF-A244-FAAF-6BA8-99A24AF4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432" y="4468975"/>
            <a:ext cx="3168258" cy="22869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07059B-969D-F7E2-42CC-6E251F0DED75}"/>
              </a:ext>
            </a:extLst>
          </p:cNvPr>
          <p:cNvSpPr txBox="1"/>
          <p:nvPr/>
        </p:nvSpPr>
        <p:spPr>
          <a:xfrm>
            <a:off x="4907661" y="410637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  <a:r>
              <a:rPr lang="en-US" baseline="30000" dirty="0">
                <a:solidFill>
                  <a:schemeClr val="bg1"/>
                </a:solidFill>
              </a:rPr>
              <a:t>rd</a:t>
            </a:r>
            <a:r>
              <a:rPr lang="en-US" dirty="0">
                <a:solidFill>
                  <a:schemeClr val="bg1"/>
                </a:solidFill>
              </a:rPr>
              <a:t> order polynomial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AD486A-5912-6BA1-070C-94A1D447C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5034" y="4519950"/>
            <a:ext cx="2980998" cy="2184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BDB7DC-D38B-BF82-B5E9-C8DAB7ABB002}"/>
              </a:ext>
            </a:extLst>
          </p:cNvPr>
          <p:cNvSpPr txBox="1"/>
          <p:nvPr/>
        </p:nvSpPr>
        <p:spPr>
          <a:xfrm>
            <a:off x="9148002" y="4226464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order polynomial</a:t>
            </a:r>
          </a:p>
        </p:txBody>
      </p:sp>
    </p:spTree>
    <p:extLst>
      <p:ext uri="{BB962C8B-B14F-4D97-AF65-F5344CB8AC3E}">
        <p14:creationId xmlns:p14="http://schemas.microsoft.com/office/powerpoint/2010/main" val="335501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16C5491-350D-595F-74A7-8C31A58DB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Regularizer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EB2AF-2A6F-C961-4F36-1A3CE96B5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98" y="1308222"/>
            <a:ext cx="4135704" cy="3038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925C93-1B11-FB67-40E7-70BDF81FF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22" y="4240518"/>
            <a:ext cx="4245429" cy="1140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658E8D-8229-2971-C285-983798EA1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924" y="1308221"/>
            <a:ext cx="4182876" cy="3038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E9F70E-55FC-2F37-CFBD-1A0E0DD17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910" y="4361959"/>
            <a:ext cx="4914901" cy="898007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2FD917C-1D2C-41F5-0DD4-53E41BA84B18}"/>
              </a:ext>
            </a:extLst>
          </p:cNvPr>
          <p:cNvSpPr/>
          <p:nvPr/>
        </p:nvSpPr>
        <p:spPr>
          <a:xfrm>
            <a:off x="4914900" y="2723664"/>
            <a:ext cx="2099675" cy="2880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4E2534-BBDC-070D-25E5-0CA791D811DE}"/>
              </a:ext>
            </a:extLst>
          </p:cNvPr>
          <p:cNvSpPr txBox="1"/>
          <p:nvPr/>
        </p:nvSpPr>
        <p:spPr>
          <a:xfrm>
            <a:off x="4636392" y="1988021"/>
            <a:ext cx="2656690" cy="657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Penalize large coefficient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274017-BA25-60FD-5863-01807653DDB9}"/>
              </a:ext>
            </a:extLst>
          </p:cNvPr>
          <p:cNvSpPr txBox="1"/>
          <p:nvPr/>
        </p:nvSpPr>
        <p:spPr>
          <a:xfrm>
            <a:off x="1235192" y="5381408"/>
            <a:ext cx="244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Low Bias, High Variance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59C152-A147-1343-8FAE-44E8108858A1}"/>
              </a:ext>
            </a:extLst>
          </p:cNvPr>
          <p:cNvSpPr txBox="1"/>
          <p:nvPr/>
        </p:nvSpPr>
        <p:spPr>
          <a:xfrm>
            <a:off x="8040104" y="5407046"/>
            <a:ext cx="244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High Bias, Low Variance</a:t>
            </a:r>
          </a:p>
        </p:txBody>
      </p:sp>
    </p:spTree>
    <p:extLst>
      <p:ext uri="{BB962C8B-B14F-4D97-AF65-F5344CB8AC3E}">
        <p14:creationId xmlns:p14="http://schemas.microsoft.com/office/powerpoint/2010/main" val="400759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C811510-FF80-802C-EBD6-191A288B3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Bias vs Variance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36F8BFB-4F5B-8308-C913-8EAAC0357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536" y="913687"/>
            <a:ext cx="5418550" cy="49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D03EE3-B653-B7EB-8CA9-2DE4D0DCE091}"/>
              </a:ext>
            </a:extLst>
          </p:cNvPr>
          <p:cNvSpPr txBox="1"/>
          <p:nvPr/>
        </p:nvSpPr>
        <p:spPr>
          <a:xfrm>
            <a:off x="191023" y="2129424"/>
            <a:ext cx="5904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Bias is the average difference between the prediction of the model and the true value to be predicted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High bias -&gt; oversimplified model -&gt; Underfitting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BB5BBF-4332-543A-0738-3B783DBE040A}"/>
              </a:ext>
            </a:extLst>
          </p:cNvPr>
          <p:cNvSpPr txBox="1"/>
          <p:nvPr/>
        </p:nvSpPr>
        <p:spPr>
          <a:xfrm>
            <a:off x="191023" y="4473879"/>
            <a:ext cx="5904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Variance is the ability of the model to learn a generalized solution.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High variance -&gt; Complex model -&gt; Overfitting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51BDF5-218E-1065-7DF7-60EDFE3D9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0" y="6063890"/>
            <a:ext cx="5537200" cy="495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623E6E-CF3E-2EB7-1424-4C903B5F6E2A}"/>
              </a:ext>
            </a:extLst>
          </p:cNvPr>
          <p:cNvSpPr txBox="1"/>
          <p:nvPr/>
        </p:nvSpPr>
        <p:spPr>
          <a:xfrm>
            <a:off x="9361714" y="5959026"/>
            <a:ext cx="283848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</a:t>
            </a:r>
            <a:r>
              <a:rPr lang="en-US" sz="1100" dirty="0" err="1">
                <a:solidFill>
                  <a:schemeClr val="bg1"/>
                </a:solidFill>
              </a:rPr>
              <a:t>towardsdatascience.com</a:t>
            </a:r>
            <a:r>
              <a:rPr lang="en-US" sz="1100" dirty="0">
                <a:solidFill>
                  <a:schemeClr val="bg1"/>
                </a:solidFill>
              </a:rPr>
              <a:t>/understanding-the-bias-variance-tradeoff-165e6942b229</a:t>
            </a:r>
          </a:p>
        </p:txBody>
      </p:sp>
    </p:spTree>
    <p:extLst>
      <p:ext uri="{BB962C8B-B14F-4D97-AF65-F5344CB8AC3E}">
        <p14:creationId xmlns:p14="http://schemas.microsoft.com/office/powerpoint/2010/main" val="179400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44D07C-F236-9A3C-4FCE-9A2843895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24" y="344696"/>
            <a:ext cx="3487456" cy="5659894"/>
          </a:xfrm>
        </p:spPr>
        <p:txBody>
          <a:bodyPr/>
          <a:lstStyle/>
          <a:p>
            <a:r>
              <a:rPr lang="en-US" dirty="0"/>
              <a:t>Bias Variance Tradeoff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000" dirty="0"/>
              <a:t>Helps us to decide the correct model to use for the given dataset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065D1-7B77-774C-BDD9-136738A2A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003" y="2749404"/>
            <a:ext cx="6096000" cy="37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E0ED11-9B64-6BE0-A9E4-3623CC7F2258}"/>
              </a:ext>
            </a:extLst>
          </p:cNvPr>
          <p:cNvSpPr txBox="1"/>
          <p:nvPr/>
        </p:nvSpPr>
        <p:spPr>
          <a:xfrm>
            <a:off x="4834003" y="6427113"/>
            <a:ext cx="43642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</a:t>
            </a:r>
            <a:r>
              <a:rPr lang="en-US" sz="1100" dirty="0" err="1">
                <a:solidFill>
                  <a:schemeClr val="bg1"/>
                </a:solidFill>
              </a:rPr>
              <a:t>towardsdatascience.com</a:t>
            </a:r>
            <a:r>
              <a:rPr lang="en-US" sz="1100" dirty="0">
                <a:solidFill>
                  <a:schemeClr val="bg1"/>
                </a:solidFill>
              </a:rPr>
              <a:t>/understanding-the-bias-variance-tradeoff-165e6942b229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81F08A-B7BF-D7E0-0490-3EB2564B7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44696"/>
            <a:ext cx="8142514" cy="234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8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0AAF0B0-682D-669B-B20E-74465EA0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Introduction to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5E386-FB5B-F3CC-6F2F-3F89871F2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1109772"/>
            <a:ext cx="9004300" cy="481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6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9977F63-F657-8D34-5F70-63340FA5D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Probability Axioms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2E21A-37BC-0025-D5C0-5B683381D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1" y="1754891"/>
            <a:ext cx="7682848" cy="4323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A3B011-31D8-76BB-681C-52BCA34CE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650" y="4969702"/>
            <a:ext cx="4197350" cy="172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00344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20 Master template (black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Research_Template2020_Plex" id="{30A9B62C-2C70-474A-AE9A-5BFEC0132786}" vid="{8D54B755-223E-404C-8485-B24C0320C2F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19542</TotalTime>
  <Words>986</Words>
  <Application>Microsoft Macintosh PowerPoint</Application>
  <PresentationFormat>Widescreen</PresentationFormat>
  <Paragraphs>129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Cambria Math</vt:lpstr>
      <vt:lpstr>IBM Plex Sans</vt:lpstr>
      <vt:lpstr>IBM Plex Sans Regular</vt:lpstr>
      <vt:lpstr>IBM 2020 Master template (black background)</vt:lpstr>
      <vt:lpstr>IBM Research - India</vt:lpstr>
      <vt:lpstr>PowerPoint Presentation</vt:lpstr>
      <vt:lpstr>PowerPoint Presentation</vt:lpstr>
      <vt:lpstr>Curve Fitting</vt:lpstr>
      <vt:lpstr>Regularizer</vt:lpstr>
      <vt:lpstr>Bias vs Variance </vt:lpstr>
      <vt:lpstr>Bias Variance Tradeoff     Helps us to decide the correct model to use for the given dataset</vt:lpstr>
      <vt:lpstr>Introduction to Probability</vt:lpstr>
      <vt:lpstr>Probability Axioms</vt:lpstr>
      <vt:lpstr>Random Sample</vt:lpstr>
      <vt:lpstr>Bayes Theorem</vt:lpstr>
      <vt:lpstr>Bayes Classification</vt:lpstr>
      <vt:lpstr>Linear Bayes classifier: Σ_i=σ^2 I</vt:lpstr>
      <vt:lpstr>Linear Bayes classifier: Σ_i=Σ</vt:lpstr>
      <vt:lpstr>Linear Bayes classifier: Σ_i is arbitrary</vt:lpstr>
      <vt:lpstr>Naïve Bayes Classifier</vt:lpstr>
      <vt:lpstr>Evaluating model: Confidence Interval</vt:lpstr>
      <vt:lpstr>Central Limit Theorem: Why Gaussian distribution is so popular?</vt:lpstr>
      <vt:lpstr>Hypothesis testing</vt:lpstr>
      <vt:lpstr>Hypothesis testing in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and Machine Learning</dc:title>
  <dc:creator>Suranjana Samanta2</dc:creator>
  <cp:lastModifiedBy>Suranjana Samanta2</cp:lastModifiedBy>
  <cp:revision>42</cp:revision>
  <dcterms:created xsi:type="dcterms:W3CDTF">2022-05-10T05:05:42Z</dcterms:created>
  <dcterms:modified xsi:type="dcterms:W3CDTF">2022-05-27T12:36:08Z</dcterms:modified>
</cp:coreProperties>
</file>